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2" r:id="rId13"/>
    <p:sldId id="268" r:id="rId14"/>
  </p:sldIdLst>
  <p:sldSz cx="14630400" cy="8229600"/>
  <p:notesSz cx="8229600" cy="14630400"/>
  <p:embeddedFontLst>
    <p:embeddedFont>
      <p:font typeface="Open Sans" panose="020B0606030504020204" pitchFamily="34" charset="0"/>
      <p:regular r:id="rId16"/>
      <p:bold r:id="rId17"/>
      <p:italic r:id="rId18"/>
      <p:boldItalic r:id="rId19"/>
    </p:embeddedFont>
    <p:embeddedFont>
      <p:font typeface="Unbounded Bold" panose="020B0604020202020204" charset="0"/>
      <p:bold r:id="rId20"/>
    </p:embeddedFont>
    <p:embeddedFont>
      <p:font typeface="Unbounded Light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85A8B9-2BB0-2FA1-2D4B-8769D9E90C6A}" v="621" dt="2025-12-05T06:24:53.028"/>
    <p1510:client id="{BF788A8D-C586-908D-1E29-C3DBABB39F48}" v="12" dt="2025-12-04T03:40:26.629"/>
    <p1510:client id="{C3A2B087-88D0-8411-0F80-6F19DDB30024}" v="2" dt="2025-12-04T05:09:16.024"/>
    <p1510:client id="{DA78606C-9BBD-AFE5-0355-03C331017658}" v="688" dt="2025-12-05T00:23:12.2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165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738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e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kaggle.com/datasets/johnsmith88/heart-disease-datase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73426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>
                <a:solidFill>
                  <a:srgbClr val="333F70"/>
                </a:solidFill>
                <a:latin typeface="Unbounded Bold"/>
                <a:ea typeface="Unbounded Bold" pitchFamily="34" charset="-122"/>
                <a:cs typeface="Unbounded Bold" pitchFamily="34" charset="-120"/>
              </a:rPr>
              <a:t>Exploring</a:t>
            </a:r>
            <a:r>
              <a:rPr lang="en-US" sz="44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Heart Disease Risk Factors</a:t>
            </a:r>
            <a:endParaRPr lang="en-US" sz="4450"/>
          </a:p>
        </p:txBody>
      </p:sp>
      <p:sp>
        <p:nvSpPr>
          <p:cNvPr id="4" name="Text 1"/>
          <p:cNvSpPr/>
          <p:nvPr/>
        </p:nvSpPr>
        <p:spPr>
          <a:xfrm>
            <a:off x="6280190" y="34919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comprehensive analysis of the UCI Heart Disease Dataset to uncover patterns and identify key risk factors through data science</a:t>
            </a:r>
            <a:endParaRPr lang="en-US" sz="1750"/>
          </a:p>
        </p:txBody>
      </p:sp>
      <p:sp>
        <p:nvSpPr>
          <p:cNvPr id="5" name="Text 2"/>
          <p:cNvSpPr/>
          <p:nvPr/>
        </p:nvSpPr>
        <p:spPr>
          <a:xfrm>
            <a:off x="6325144" y="742766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ITDS – 1471 Data Analysis Using Python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5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Mehedi OP, Helena Manuel, and Jiamei Wu</a:t>
            </a:r>
            <a:endParaRPr lang="en-US" sz="1500"/>
          </a:p>
        </p:txBody>
      </p:sp>
      <p:pic>
        <p:nvPicPr>
          <p:cNvPr id="6" name="Image 1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1696" y="7392709"/>
            <a:ext cx="3518703" cy="906999"/>
          </a:xfrm>
          <a:prstGeom prst="rect">
            <a:avLst/>
          </a:prstGeom>
        </p:spPr>
      </p:pic>
      <p:pic>
        <p:nvPicPr>
          <p:cNvPr id="7" name="Image 0">
            <a:extLst>
              <a:ext uri="{FF2B5EF4-FFF2-40B4-BE49-F238E27FC236}">
                <a16:creationId xmlns:a16="http://schemas.microsoft.com/office/drawing/2014/main" id="{8D2D16B2-82E5-5974-8374-1532D33B8E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615"/>
          <a:stretch>
            <a:fillRect/>
          </a:stretch>
        </p:blipFill>
        <p:spPr>
          <a:xfrm>
            <a:off x="0" y="1107024"/>
            <a:ext cx="6325144" cy="6015551"/>
          </a:xfrm>
          <a:prstGeom prst="rect">
            <a:avLst/>
          </a:prstGeom>
          <a:effectLst>
            <a:softEdge rad="6350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5445"/>
            <a:ext cx="13042821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Q5: Which combination of features most strongly predicts heart disease?</a:t>
            </a:r>
            <a:endParaRPr lang="en-US" sz="3750"/>
          </a:p>
        </p:txBody>
      </p:sp>
      <p:sp>
        <p:nvSpPr>
          <p:cNvPr id="5" name="Text 2"/>
          <p:cNvSpPr/>
          <p:nvPr/>
        </p:nvSpPr>
        <p:spPr>
          <a:xfrm>
            <a:off x="7943289" y="2277068"/>
            <a:ext cx="3970031" cy="3037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Heat map showing various difference heart disease predictors and their combinations.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>
              <a:lnSpc>
                <a:spcPts val="2400"/>
              </a:lnSpc>
            </a:pPr>
            <a:endParaRPr lang="en-US" dirty="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ts val="2400"/>
              </a:lnSpc>
            </a:pPr>
            <a:r>
              <a:rPr lang="en-US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Examines multiple features at the same time to identify the strongest combination; can be used to build a comprehensive risk profile.</a:t>
            </a:r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D5383C-3C86-E3F3-A109-C3E7FEC5ECE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CBF00A-9079-358D-7140-EE16B44D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334"/>
          <a:stretch>
            <a:fillRect/>
          </a:stretch>
        </p:blipFill>
        <p:spPr>
          <a:xfrm>
            <a:off x="796085" y="2139488"/>
            <a:ext cx="6760590" cy="56556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26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04. Conclusion </a:t>
            </a:r>
            <a:endParaRPr lang="en-US" sz="4450"/>
          </a:p>
        </p:txBody>
      </p:sp>
      <p:sp>
        <p:nvSpPr>
          <p:cNvPr id="3" name="Text 1"/>
          <p:cNvSpPr/>
          <p:nvPr/>
        </p:nvSpPr>
        <p:spPr>
          <a:xfrm>
            <a:off x="793790" y="16935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25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The key findings and answers to each of our questions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1236421" y="25825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People aged </a:t>
            </a:r>
            <a:r>
              <a:rPr lang="en-US" sz="1750" b="1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50–59</a:t>
            </a:r>
            <a:r>
              <a:rPr lang="en-US" sz="175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 have the highest number of heart disease cases.</a:t>
            </a:r>
            <a:endParaRPr lang="en-US" sz="175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5" name="Text 3"/>
          <p:cNvSpPr/>
          <p:nvPr/>
        </p:nvSpPr>
        <p:spPr>
          <a:xfrm>
            <a:off x="1236421" y="30247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Heart disease rates are </a:t>
            </a:r>
            <a:r>
              <a:rPr lang="en-US" sz="1750" b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higher in females</a:t>
            </a: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(~76%) than males (~42%).</a:t>
            </a:r>
            <a:endParaRPr lang="en-US" sz="1750"/>
          </a:p>
        </p:txBody>
      </p:sp>
      <p:sp>
        <p:nvSpPr>
          <p:cNvPr id="6" name="Text 4"/>
          <p:cNvSpPr/>
          <p:nvPr/>
        </p:nvSpPr>
        <p:spPr>
          <a:xfrm>
            <a:off x="1236421" y="34668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Cholesterol levels</a:t>
            </a: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are generally similar between those with and without heart disease.</a:t>
            </a:r>
            <a:endParaRPr lang="en-US" sz="1750"/>
          </a:p>
        </p:txBody>
      </p:sp>
      <p:sp>
        <p:nvSpPr>
          <p:cNvPr id="7" name="Text 5"/>
          <p:cNvSpPr/>
          <p:nvPr/>
        </p:nvSpPr>
        <p:spPr>
          <a:xfrm>
            <a:off x="1236421" y="3909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Resting blood pressure</a:t>
            </a: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shows no strong difference between groups.</a:t>
            </a:r>
            <a:endParaRPr lang="en-US" sz="1750"/>
          </a:p>
        </p:txBody>
      </p:sp>
      <p:sp>
        <p:nvSpPr>
          <p:cNvPr id="8" name="Text 6"/>
          <p:cNvSpPr/>
          <p:nvPr/>
        </p:nvSpPr>
        <p:spPr>
          <a:xfrm>
            <a:off x="1236421" y="4351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People with </a:t>
            </a:r>
            <a:r>
              <a:rPr lang="en-US" sz="1750" b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atypical angina</a:t>
            </a: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have the highest heart disease rates.</a:t>
            </a:r>
            <a:endParaRPr lang="en-US" sz="1750"/>
          </a:p>
        </p:txBody>
      </p:sp>
      <p:sp>
        <p:nvSpPr>
          <p:cNvPr id="9" name="Text 7"/>
          <p:cNvSpPr/>
          <p:nvPr/>
        </p:nvSpPr>
        <p:spPr>
          <a:xfrm>
            <a:off x="226231" y="46379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/>
          </a:p>
        </p:txBody>
      </p:sp>
      <p:sp>
        <p:nvSpPr>
          <p:cNvPr id="10" name="Text 8"/>
          <p:cNvSpPr/>
          <p:nvPr/>
        </p:nvSpPr>
        <p:spPr>
          <a:xfrm>
            <a:off x="793790" y="57079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/>
          </a:p>
        </p:txBody>
      </p:sp>
      <p:sp>
        <p:nvSpPr>
          <p:cNvPr id="11" name="Text 9"/>
          <p:cNvSpPr/>
          <p:nvPr/>
        </p:nvSpPr>
        <p:spPr>
          <a:xfrm>
            <a:off x="793790" y="63260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/>
          </a:p>
        </p:txBody>
      </p:sp>
      <p:sp>
        <p:nvSpPr>
          <p:cNvPr id="12" name="Text 10"/>
          <p:cNvSpPr/>
          <p:nvPr/>
        </p:nvSpPr>
        <p:spPr>
          <a:xfrm>
            <a:off x="793790" y="69440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/>
          </a:p>
        </p:txBody>
      </p:sp>
      <p:pic>
        <p:nvPicPr>
          <p:cNvPr id="20" name="Picture 19" descr="A stethoscope and a heart&#10;&#10;AI-generated content may be incorrect.">
            <a:extLst>
              <a:ext uri="{FF2B5EF4-FFF2-40B4-BE49-F238E27FC236}">
                <a16:creationId xmlns:a16="http://schemas.microsoft.com/office/drawing/2014/main" id="{D0969A97-16FE-41B2-2BA3-27542EE90FC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7230" y="4741813"/>
            <a:ext cx="5590572" cy="2795286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F471F60-0ABB-697F-CFF2-A271101F23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hand holding a human heart&#10;&#10;AI-generated content may be incorrect.">
            <a:extLst>
              <a:ext uri="{FF2B5EF4-FFF2-40B4-BE49-F238E27FC236}">
                <a16:creationId xmlns:a16="http://schemas.microsoft.com/office/drawing/2014/main" id="{7CB1DA09-6843-1CC4-2685-C812D4648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5811"/>
            <a:ext cx="14630400" cy="73579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8">
            <a:extLst>
              <a:ext uri="{FF2B5EF4-FFF2-40B4-BE49-F238E27FC236}">
                <a16:creationId xmlns:a16="http://schemas.microsoft.com/office/drawing/2014/main" id="{5770EB83-395E-9D87-A08C-7C6A59A6529D}"/>
              </a:ext>
            </a:extLst>
          </p:cNvPr>
          <p:cNvSpPr/>
          <p:nvPr/>
        </p:nvSpPr>
        <p:spPr>
          <a:xfrm>
            <a:off x="6060638" y="4838125"/>
            <a:ext cx="8024099" cy="1523281"/>
          </a:xfrm>
          <a:prstGeom prst="roundRect">
            <a:avLst>
              <a:gd name="adj" fmla="val 4253"/>
            </a:avLst>
          </a:prstGeom>
          <a:solidFill>
            <a:srgbClr val="FFFFFF"/>
          </a:solidFill>
          <a:ln w="15240">
            <a:solidFill>
              <a:srgbClr val="6B9B9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468E809F-2DA9-3751-0FB9-374169C66969}"/>
              </a:ext>
            </a:extLst>
          </p:cNvPr>
          <p:cNvSpPr/>
          <p:nvPr/>
        </p:nvSpPr>
        <p:spPr>
          <a:xfrm>
            <a:off x="6046350" y="3237904"/>
            <a:ext cx="8024099" cy="1523281"/>
          </a:xfrm>
          <a:prstGeom prst="roundRect">
            <a:avLst>
              <a:gd name="adj" fmla="val 4253"/>
            </a:avLst>
          </a:prstGeom>
          <a:solidFill>
            <a:srgbClr val="FFFFFF"/>
          </a:solidFill>
          <a:ln w="15240">
            <a:solidFill>
              <a:srgbClr val="FFC10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l="32155" r="26054" b="1880"/>
          <a:stretch>
            <a:fillRect/>
          </a:stretch>
        </p:blipFill>
        <p:spPr>
          <a:xfrm>
            <a:off x="0" y="-12891"/>
            <a:ext cx="5519872" cy="82424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6351" y="501253"/>
            <a:ext cx="6753225" cy="500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Impact &amp; Future Directions</a:t>
            </a:r>
            <a:endParaRPr lang="en-US" sz="3100"/>
          </a:p>
        </p:txBody>
      </p:sp>
      <p:sp>
        <p:nvSpPr>
          <p:cNvPr id="4" name="Text 1"/>
          <p:cNvSpPr/>
          <p:nvPr/>
        </p:nvSpPr>
        <p:spPr>
          <a:xfrm>
            <a:off x="6046351" y="1241227"/>
            <a:ext cx="8024098" cy="511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analysis of the UCI Heart Disease Dataset provides valuable insights that can influence real-world healthcare strategies and guide future research efforts.</a:t>
            </a:r>
            <a:endParaRPr lang="en-US" sz="125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46351" y="1933099"/>
            <a:ext cx="399931" cy="39993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646188" y="2027992"/>
            <a:ext cx="294644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Real-world Implications</a:t>
            </a:r>
            <a:endParaRPr lang="en-US" sz="1550"/>
          </a:p>
        </p:txBody>
      </p:sp>
      <p:sp>
        <p:nvSpPr>
          <p:cNvPr id="7" name="Text 3"/>
          <p:cNvSpPr/>
          <p:nvPr/>
        </p:nvSpPr>
        <p:spPr>
          <a:xfrm>
            <a:off x="6646188" y="2373987"/>
            <a:ext cx="7424261" cy="767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1750"/>
              </a:lnSpc>
              <a:buSzPct val="100000"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Tailored prevention programs for 50-59 age group.</a:t>
            </a:r>
          </a:p>
          <a:p>
            <a:pPr marL="342900" indent="-342900">
              <a:lnSpc>
                <a:spcPts val="1750"/>
              </a:lnSpc>
              <a:buSzPct val="100000"/>
              <a:buFontTx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Gender-specific awareness campaigns targeting women.</a:t>
            </a:r>
          </a:p>
          <a:p>
            <a:pPr marL="342900" indent="-342900">
              <a:lnSpc>
                <a:spcPts val="1750"/>
              </a:lnSpc>
              <a:buSzPct val="100000"/>
              <a:buFontTx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 on atypical angina symptoms in early detection.</a:t>
            </a:r>
            <a:endParaRPr lang="en-US" sz="1400"/>
          </a:p>
          <a:p>
            <a:pPr marL="342900" indent="-342900">
              <a:lnSpc>
                <a:spcPts val="1750"/>
              </a:lnSpc>
              <a:buSzPct val="100000"/>
              <a:buFontTx/>
              <a:buChar char="•"/>
            </a:pPr>
            <a:endParaRPr lang="en-US" sz="1400"/>
          </a:p>
          <a:p>
            <a:pPr marL="342900" indent="-342900">
              <a:lnSpc>
                <a:spcPts val="1750"/>
              </a:lnSpc>
              <a:buSzPct val="100000"/>
              <a:buChar char="•"/>
            </a:pPr>
            <a:endParaRPr lang="en-US" sz="1400">
              <a:solidFill>
                <a:srgbClr val="333F70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>
              <a:lnSpc>
                <a:spcPts val="1750"/>
              </a:lnSpc>
              <a:buSzPct val="100000"/>
              <a:buChar char="•"/>
            </a:pPr>
            <a:endParaRPr lang="en-US" sz="1400"/>
          </a:p>
        </p:txBody>
      </p:sp>
      <p:sp>
        <p:nvSpPr>
          <p:cNvPr id="9" name="Text 4"/>
          <p:cNvSpPr/>
          <p:nvPr/>
        </p:nvSpPr>
        <p:spPr>
          <a:xfrm>
            <a:off x="6646188" y="3556754"/>
            <a:ext cx="2000012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Limitations</a:t>
            </a:r>
            <a:endParaRPr lang="en-US" sz="1550"/>
          </a:p>
        </p:txBody>
      </p:sp>
      <p:sp>
        <p:nvSpPr>
          <p:cNvPr id="10" name="Text 5"/>
          <p:cNvSpPr/>
          <p:nvPr/>
        </p:nvSpPr>
        <p:spPr>
          <a:xfrm>
            <a:off x="6646188" y="3902750"/>
            <a:ext cx="7424261" cy="767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Dataset may not reflect current medical advancements.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Reliance on a single dataset for broader conclusions.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40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Limited demographic and lifestyle factor details.</a:t>
            </a:r>
            <a:endParaRPr lang="en-US" sz="1400">
              <a:latin typeface="Open Sans"/>
              <a:ea typeface="Open Sans"/>
              <a:cs typeface="Open Sans"/>
            </a:endParaRPr>
          </a:p>
          <a:p>
            <a:pPr>
              <a:lnSpc>
                <a:spcPts val="2000"/>
              </a:lnSpc>
            </a:pPr>
            <a:endParaRPr lang="en-US" sz="1400"/>
          </a:p>
          <a:p>
            <a:pPr>
              <a:lnSpc>
                <a:spcPts val="2000"/>
              </a:lnSpc>
            </a:pPr>
            <a:endParaRPr lang="en-US" sz="1250"/>
          </a:p>
        </p:txBody>
      </p:sp>
      <p:sp>
        <p:nvSpPr>
          <p:cNvPr id="12" name="Text 6"/>
          <p:cNvSpPr/>
          <p:nvPr/>
        </p:nvSpPr>
        <p:spPr>
          <a:xfrm>
            <a:off x="6646188" y="5085517"/>
            <a:ext cx="3426500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Future Research Directions</a:t>
            </a:r>
            <a:endParaRPr lang="en-US" sz="1550"/>
          </a:p>
        </p:txBody>
      </p:sp>
      <p:sp>
        <p:nvSpPr>
          <p:cNvPr id="13" name="Text 7"/>
          <p:cNvSpPr/>
          <p:nvPr/>
        </p:nvSpPr>
        <p:spPr>
          <a:xfrm>
            <a:off x="6646188" y="5431512"/>
            <a:ext cx="7424261" cy="767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1750"/>
              </a:lnSpc>
              <a:buSzPct val="100000"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Investigate specific risk factors for women over 50.</a:t>
            </a:r>
          </a:p>
          <a:p>
            <a:pPr marL="342900" indent="-342900">
              <a:lnSpc>
                <a:spcPts val="1750"/>
              </a:lnSpc>
              <a:buSzPct val="100000"/>
              <a:buFontTx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 the impact of atypical angina in diverse populations.</a:t>
            </a:r>
          </a:p>
          <a:p>
            <a:pPr marL="342900" indent="-342900">
              <a:lnSpc>
                <a:spcPts val="1750"/>
              </a:lnSpc>
              <a:buSzPct val="100000"/>
              <a:buFontTx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 genetic and environmental factors in analysis.</a:t>
            </a:r>
            <a:endParaRPr lang="en-US" sz="1400"/>
          </a:p>
          <a:p>
            <a:pPr marL="342900" indent="-342900">
              <a:lnSpc>
                <a:spcPts val="1750"/>
              </a:lnSpc>
              <a:buSzPct val="100000"/>
              <a:buFontTx/>
              <a:buChar char="•"/>
            </a:pPr>
            <a:endParaRPr lang="en-US" sz="1400"/>
          </a:p>
          <a:p>
            <a:pPr marL="342900" indent="-342900">
              <a:lnSpc>
                <a:spcPts val="1750"/>
              </a:lnSpc>
              <a:buSzPct val="100000"/>
              <a:buChar char="•"/>
            </a:pPr>
            <a:endParaRPr lang="en-US" sz="1400">
              <a:solidFill>
                <a:srgbClr val="333F70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>
              <a:lnSpc>
                <a:spcPts val="1750"/>
              </a:lnSpc>
              <a:buSzPct val="100000"/>
              <a:buChar char="•"/>
            </a:pPr>
            <a:endParaRPr lang="en-US" sz="1400"/>
          </a:p>
        </p:txBody>
      </p:sp>
      <p:sp>
        <p:nvSpPr>
          <p:cNvPr id="18" name="Shape 9">
            <a:extLst>
              <a:ext uri="{FF2B5EF4-FFF2-40B4-BE49-F238E27FC236}">
                <a16:creationId xmlns:a16="http://schemas.microsoft.com/office/drawing/2014/main" id="{02F1B009-9F6B-601F-2C63-88F598CEE3E1}"/>
              </a:ext>
            </a:extLst>
          </p:cNvPr>
          <p:cNvSpPr/>
          <p:nvPr/>
        </p:nvSpPr>
        <p:spPr>
          <a:xfrm>
            <a:off x="6086238" y="3254217"/>
            <a:ext cx="508562" cy="1490239"/>
          </a:xfrm>
          <a:prstGeom prst="roundRect">
            <a:avLst>
              <a:gd name="adj" fmla="val 7288"/>
            </a:avLst>
          </a:prstGeom>
          <a:solidFill>
            <a:srgbClr val="FFC10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46351" y="6519386"/>
            <a:ext cx="399931" cy="39993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646188" y="6614279"/>
            <a:ext cx="306145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Healthcare Applications</a:t>
            </a:r>
            <a:endParaRPr lang="en-US" sz="1550"/>
          </a:p>
        </p:txBody>
      </p:sp>
      <p:sp>
        <p:nvSpPr>
          <p:cNvPr id="16" name="Text 9"/>
          <p:cNvSpPr/>
          <p:nvPr/>
        </p:nvSpPr>
        <p:spPr>
          <a:xfrm>
            <a:off x="6646188" y="6960275"/>
            <a:ext cx="7424261" cy="767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1750"/>
              </a:lnSpc>
              <a:buSzPct val="100000"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targeted screening protocols for high-risk groups.</a:t>
            </a:r>
          </a:p>
          <a:p>
            <a:pPr marL="342900" indent="-342900">
              <a:lnSpc>
                <a:spcPts val="1750"/>
              </a:lnSpc>
              <a:buSzPct val="100000"/>
              <a:buFontTx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 physician training on atypical symptom recognition.</a:t>
            </a:r>
          </a:p>
          <a:p>
            <a:pPr marL="342900" indent="-342900">
              <a:lnSpc>
                <a:spcPts val="1750"/>
              </a:lnSpc>
              <a:buSzPct val="100000"/>
              <a:buFontTx/>
              <a:buChar char="•"/>
            </a:pPr>
            <a:r>
              <a:rPr lang="en-US" sz="14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Inform public health campaigns with data-driven insights.</a:t>
            </a:r>
            <a:endParaRPr lang="en-US" sz="1400"/>
          </a:p>
          <a:p>
            <a:pPr marL="342900" indent="-342900">
              <a:lnSpc>
                <a:spcPts val="1750"/>
              </a:lnSpc>
              <a:buSzPct val="100000"/>
              <a:buFontTx/>
              <a:buChar char="•"/>
            </a:pPr>
            <a:endParaRPr lang="en-US" sz="1400"/>
          </a:p>
          <a:p>
            <a:pPr marL="342900" indent="-342900">
              <a:lnSpc>
                <a:spcPts val="1750"/>
              </a:lnSpc>
              <a:buSzPct val="100000"/>
              <a:buChar char="•"/>
            </a:pPr>
            <a:endParaRPr lang="en-US" sz="1400">
              <a:solidFill>
                <a:srgbClr val="333F70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>
              <a:lnSpc>
                <a:spcPts val="1750"/>
              </a:lnSpc>
              <a:buSzPct val="100000"/>
              <a:buChar char="•"/>
            </a:pPr>
            <a:endParaRPr lang="en-US" sz="140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87447" y="3461861"/>
            <a:ext cx="399931" cy="399931"/>
          </a:xfrm>
          <a:prstGeom prst="rect">
            <a:avLst/>
          </a:prstGeom>
        </p:spPr>
      </p:pic>
      <p:sp>
        <p:nvSpPr>
          <p:cNvPr id="20" name="Shape 9">
            <a:extLst>
              <a:ext uri="{FF2B5EF4-FFF2-40B4-BE49-F238E27FC236}">
                <a16:creationId xmlns:a16="http://schemas.microsoft.com/office/drawing/2014/main" id="{F53B1119-E25D-E3E4-BAFD-C40D57E24F0B}"/>
              </a:ext>
            </a:extLst>
          </p:cNvPr>
          <p:cNvSpPr/>
          <p:nvPr/>
        </p:nvSpPr>
        <p:spPr>
          <a:xfrm>
            <a:off x="6096512" y="4860969"/>
            <a:ext cx="508562" cy="1490239"/>
          </a:xfrm>
          <a:prstGeom prst="roundRect">
            <a:avLst>
              <a:gd name="adj" fmla="val 7288"/>
            </a:avLst>
          </a:prstGeom>
          <a:solidFill>
            <a:srgbClr val="6B9B9B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3" name="Image 3" descr="preencoded.png">
            <a:extLst>
              <a:ext uri="{FF2B5EF4-FFF2-40B4-BE49-F238E27FC236}">
                <a16:creationId xmlns:a16="http://schemas.microsoft.com/office/drawing/2014/main" id="{804C23F9-55CC-A06C-AC5E-15B6733BEA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17946" y="5335548"/>
            <a:ext cx="483786" cy="48378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C24CC4-DE3E-B7A5-C1CC-BDBA6AFD3EB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heart shaped bowl with fruits and vegetables next to a stethoscope&#10;&#10;AI-generated content may be incorrect.">
            <a:extLst>
              <a:ext uri="{FF2B5EF4-FFF2-40B4-BE49-F238E27FC236}">
                <a16:creationId xmlns:a16="http://schemas.microsoft.com/office/drawing/2014/main" id="{019A95CE-6660-BEE3-9BB5-AFDE8E17A31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rcRect l="331" t="22972" r="413" b="-124"/>
          <a:stretch>
            <a:fillRect/>
          </a:stretch>
        </p:blipFill>
        <p:spPr>
          <a:xfrm>
            <a:off x="0" y="0"/>
            <a:ext cx="14636450" cy="7589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79846" y="23002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/>
                <a:ea typeface="Unbounded Bold" pitchFamily="34" charset="-122"/>
                <a:cs typeface="Unbounded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886388" y="34342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Link to the Heart Disease UCI Dataset:</a:t>
            </a:r>
            <a:endParaRPr lang="en-US" sz="175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3888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1700" u="sng">
                <a:solidFill>
                  <a:srgbClr val="33996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https://www.kaggle.com/datasets/johnsmith88/heart-disease-dataset</a:t>
            </a:r>
            <a:r>
              <a:rPr lang="en-US" sz="1700">
                <a:solidFill>
                  <a:srgbClr val="33996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0D66D6-6905-D2F7-2742-FE2E71749C9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26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Outline</a:t>
            </a:r>
            <a:endParaRPr lang="en-US" sz="4450"/>
          </a:p>
        </p:txBody>
      </p:sp>
      <p:sp>
        <p:nvSpPr>
          <p:cNvPr id="3" name="Text 1"/>
          <p:cNvSpPr/>
          <p:nvPr/>
        </p:nvSpPr>
        <p:spPr>
          <a:xfrm>
            <a:off x="793790" y="16902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An overview of the major sections covered in this presentation</a:t>
            </a:r>
            <a:endParaRPr lang="en-US" sz="1750">
              <a:latin typeface="Open Sans"/>
              <a:ea typeface="Open Sans"/>
              <a:cs typeface="Open Sans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613065"/>
            <a:ext cx="561350" cy="339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750"/>
          </a:p>
        </p:txBody>
      </p:sp>
      <p:sp>
        <p:nvSpPr>
          <p:cNvPr id="5" name="Shape 3"/>
          <p:cNvSpPr/>
          <p:nvPr/>
        </p:nvSpPr>
        <p:spPr>
          <a:xfrm>
            <a:off x="793790" y="2968109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93790" y="3142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Introduction</a:t>
            </a:r>
            <a:endParaRPr lang="en-US" sz="2200"/>
          </a:p>
        </p:txBody>
      </p:sp>
      <p:sp>
        <p:nvSpPr>
          <p:cNvPr id="7" name="Text 5"/>
          <p:cNvSpPr/>
          <p:nvPr/>
        </p:nvSpPr>
        <p:spPr>
          <a:xfrm>
            <a:off x="793790" y="3632835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Setting the stage for our project: goals, scope, and the healthcare problem we will explore using data science techniques.</a:t>
            </a:r>
            <a:endParaRPr lang="en-US" sz="1750">
              <a:latin typeface="Open Sans"/>
              <a:ea typeface="Open Sans"/>
              <a:cs typeface="Open Sans"/>
            </a:endParaRPr>
          </a:p>
        </p:txBody>
      </p:sp>
      <p:sp>
        <p:nvSpPr>
          <p:cNvPr id="8" name="Text 6"/>
          <p:cNvSpPr/>
          <p:nvPr/>
        </p:nvSpPr>
        <p:spPr>
          <a:xfrm>
            <a:off x="7428548" y="2613065"/>
            <a:ext cx="561350" cy="339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750"/>
          </a:p>
        </p:txBody>
      </p:sp>
      <p:sp>
        <p:nvSpPr>
          <p:cNvPr id="9" name="Shape 7"/>
          <p:cNvSpPr/>
          <p:nvPr/>
        </p:nvSpPr>
        <p:spPr>
          <a:xfrm>
            <a:off x="7428548" y="2968109"/>
            <a:ext cx="6408063" cy="30480"/>
          </a:xfrm>
          <a:prstGeom prst="rect">
            <a:avLst/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428548" y="3142417"/>
            <a:ext cx="2965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Processing</a:t>
            </a:r>
            <a:endParaRPr lang="en-US" sz="2200"/>
          </a:p>
        </p:txBody>
      </p:sp>
      <p:sp>
        <p:nvSpPr>
          <p:cNvPr id="11" name="Text 9"/>
          <p:cNvSpPr/>
          <p:nvPr/>
        </p:nvSpPr>
        <p:spPr>
          <a:xfrm>
            <a:off x="7428548" y="3632835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systematic process of preparing raw medical data for analysis, addressing inconsistencies, mapping categories, and ensuring data quality.</a:t>
            </a:r>
            <a:endParaRPr lang="en-US" sz="1750"/>
          </a:p>
        </p:txBody>
      </p:sp>
      <p:sp>
        <p:nvSpPr>
          <p:cNvPr id="12" name="Text 10"/>
          <p:cNvSpPr/>
          <p:nvPr/>
        </p:nvSpPr>
        <p:spPr>
          <a:xfrm>
            <a:off x="793790" y="5118378"/>
            <a:ext cx="1040853" cy="1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750"/>
          </a:p>
        </p:txBody>
      </p:sp>
      <p:sp>
        <p:nvSpPr>
          <p:cNvPr id="13" name="Shape 11"/>
          <p:cNvSpPr/>
          <p:nvPr/>
        </p:nvSpPr>
        <p:spPr>
          <a:xfrm>
            <a:off x="793790" y="5473422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93790" y="5647730"/>
            <a:ext cx="41695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Investigated Questions</a:t>
            </a:r>
            <a:endParaRPr lang="en-US" sz="2200"/>
          </a:p>
        </p:txBody>
      </p:sp>
      <p:sp>
        <p:nvSpPr>
          <p:cNvPr id="15" name="Text 13"/>
          <p:cNvSpPr/>
          <p:nvPr/>
        </p:nvSpPr>
        <p:spPr>
          <a:xfrm>
            <a:off x="793790" y="6138148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Exploring five core research questions our analysis seeks to answer regarding heart disease risk factors and patient characteristics.</a:t>
            </a:r>
            <a:endParaRPr lang="en-US" sz="1750"/>
          </a:p>
        </p:txBody>
      </p:sp>
      <p:sp>
        <p:nvSpPr>
          <p:cNvPr id="16" name="Text 14"/>
          <p:cNvSpPr/>
          <p:nvPr/>
        </p:nvSpPr>
        <p:spPr>
          <a:xfrm>
            <a:off x="7428548" y="5185285"/>
            <a:ext cx="75092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750"/>
          </a:p>
        </p:txBody>
      </p:sp>
      <p:sp>
        <p:nvSpPr>
          <p:cNvPr id="17" name="Shape 15"/>
          <p:cNvSpPr/>
          <p:nvPr/>
        </p:nvSpPr>
        <p:spPr>
          <a:xfrm>
            <a:off x="7428548" y="5473422"/>
            <a:ext cx="6408063" cy="30480"/>
          </a:xfrm>
          <a:prstGeom prst="rect">
            <a:avLst/>
          </a:prstGeom>
          <a:solidFill>
            <a:srgbClr val="26A68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428548" y="56477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Conclusion</a:t>
            </a:r>
            <a:endParaRPr lang="en-US" sz="2200"/>
          </a:p>
        </p:txBody>
      </p:sp>
      <p:sp>
        <p:nvSpPr>
          <p:cNvPr id="19" name="Text 17"/>
          <p:cNvSpPr/>
          <p:nvPr/>
        </p:nvSpPr>
        <p:spPr>
          <a:xfrm>
            <a:off x="7428548" y="6138148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Summarizing our findings, key takeaways, and potential future directions for cardiovascular research and preventive healthcare.</a:t>
            </a:r>
            <a:endParaRPr lang="en-US" sz="175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2C4B1C-7CDA-3B33-840F-41ED53F4820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8670" y="619720"/>
            <a:ext cx="5070753" cy="633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01. Introduction</a:t>
            </a:r>
            <a:endParaRPr lang="en-US" sz="3950"/>
          </a:p>
        </p:txBody>
      </p:sp>
      <p:sp>
        <p:nvSpPr>
          <p:cNvPr id="3" name="Text 1"/>
          <p:cNvSpPr/>
          <p:nvPr/>
        </p:nvSpPr>
        <p:spPr>
          <a:xfrm>
            <a:off x="788670" y="1671968"/>
            <a:ext cx="3042404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The Dataset</a:t>
            </a:r>
            <a:endParaRPr lang="en-US" sz="2350"/>
          </a:p>
        </p:txBody>
      </p:sp>
      <p:sp>
        <p:nvSpPr>
          <p:cNvPr id="4" name="Text 2"/>
          <p:cNvSpPr/>
          <p:nvPr/>
        </p:nvSpPr>
        <p:spPr>
          <a:xfrm>
            <a:off x="788670" y="2146743"/>
            <a:ext cx="6279118" cy="1298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The Heart Disease UCI Dataset provides comprehensive health metrics for </a:t>
            </a:r>
            <a:r>
              <a:rPr lang="en-US" sz="1550" b="1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1,025 patients</a:t>
            </a:r>
            <a:r>
              <a:rPr lang="en-US" sz="155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, capturing critical indicators including age, sex, cholesterol levels, blood pressure readings, and confirmed heart disease diagnoses.</a:t>
            </a:r>
            <a:endParaRPr lang="en-US" sz="1550">
              <a:solidFill>
                <a:srgbClr val="333F7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5" name="Text 3"/>
          <p:cNvSpPr/>
          <p:nvPr/>
        </p:nvSpPr>
        <p:spPr>
          <a:xfrm>
            <a:off x="788670" y="3627523"/>
            <a:ext cx="6279118" cy="973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rich dataset enables us to explore complex relationships between patient characteristics and cardiovascular outcomes, offering insights into preventive care strategies.</a:t>
            </a:r>
            <a:endParaRPr lang="en-US" sz="155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670" y="4797969"/>
            <a:ext cx="5449090" cy="2842943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7" name="Text 4"/>
          <p:cNvSpPr/>
          <p:nvPr/>
        </p:nvSpPr>
        <p:spPr>
          <a:xfrm>
            <a:off x="7570232" y="1671968"/>
            <a:ext cx="3042404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Our Approach</a:t>
            </a:r>
            <a:endParaRPr lang="en-US" sz="2350"/>
          </a:p>
        </p:txBody>
      </p:sp>
      <p:sp>
        <p:nvSpPr>
          <p:cNvPr id="8" name="Text 5"/>
          <p:cNvSpPr/>
          <p:nvPr/>
        </p:nvSpPr>
        <p:spPr>
          <a:xfrm>
            <a:off x="7570232" y="2146743"/>
            <a:ext cx="6279118" cy="973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Using Python's powerful data science libraries, </a:t>
            </a:r>
            <a:r>
              <a:rPr lang="en-US" sz="1550" b="1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Pandas, NumPy, Matplotlib, and Seaborn</a:t>
            </a:r>
            <a:r>
              <a:rPr lang="en-US" sz="1550" b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15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systematically analyze patient characteristics to identify meaningful patterns.</a:t>
            </a:r>
            <a:endParaRPr lang="en-US" sz="1550"/>
          </a:p>
        </p:txBody>
      </p:sp>
      <p:sp>
        <p:nvSpPr>
          <p:cNvPr id="9" name="Text 6"/>
          <p:cNvSpPr/>
          <p:nvPr/>
        </p:nvSpPr>
        <p:spPr>
          <a:xfrm>
            <a:off x="7570232" y="3499604"/>
            <a:ext cx="6279118" cy="973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formulated </a:t>
            </a:r>
            <a:r>
              <a:rPr lang="en-US" sz="1550" b="1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five core questions</a:t>
            </a:r>
            <a:r>
              <a:rPr lang="en-US" sz="15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investigating age distribution, gender differences, cholesterol and blood pressure correlations, and multivariate risk factors.</a:t>
            </a:r>
            <a:endParaRPr lang="en-US" sz="1550"/>
          </a:p>
        </p:txBody>
      </p:sp>
      <p:sp>
        <p:nvSpPr>
          <p:cNvPr id="10" name="Text 7"/>
          <p:cNvSpPr/>
          <p:nvPr/>
        </p:nvSpPr>
        <p:spPr>
          <a:xfrm>
            <a:off x="7570232" y="4655820"/>
            <a:ext cx="6279118" cy="973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Through data manipulation techniques and visual exploration, we aim to uncover insights that could inform early detection strategies and preventive healthcare interventions.</a:t>
            </a:r>
            <a:endParaRPr lang="en-US" sz="15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EE14429-011D-5E2D-0E2E-1532ED642A4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5333" y="760675"/>
            <a:ext cx="4474607" cy="438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02. Data Processing</a:t>
            </a:r>
            <a:endParaRPr lang="en-US" sz="2750"/>
          </a:p>
        </p:txBody>
      </p:sp>
      <p:sp>
        <p:nvSpPr>
          <p:cNvPr id="3" name="Text 1"/>
          <p:cNvSpPr/>
          <p:nvPr/>
        </p:nvSpPr>
        <p:spPr>
          <a:xfrm>
            <a:off x="745501" y="1201782"/>
            <a:ext cx="13119735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This section outlines our data cleaning process, focusing on how categorical features were systematically mapped to descriptive labels for clarity and interpretability.</a:t>
            </a:r>
            <a:endParaRPr lang="en-US" sz="1400">
              <a:latin typeface="Open Sans"/>
              <a:ea typeface="Open Sans"/>
              <a:cs typeface="Open Sans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45501" y="2038627"/>
            <a:ext cx="4279702" cy="1643420"/>
          </a:xfrm>
          <a:prstGeom prst="roundRect">
            <a:avLst>
              <a:gd name="adj" fmla="val 358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893376" y="2186502"/>
            <a:ext cx="1753553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Sex</a:t>
            </a:r>
            <a:endParaRPr lang="en-US" sz="1350"/>
          </a:p>
        </p:txBody>
      </p:sp>
      <p:sp>
        <p:nvSpPr>
          <p:cNvPr id="6" name="Text 4"/>
          <p:cNvSpPr/>
          <p:nvPr/>
        </p:nvSpPr>
        <p:spPr>
          <a:xfrm>
            <a:off x="893376" y="2489754"/>
            <a:ext cx="398395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 → Female</a:t>
            </a:r>
            <a:endParaRPr lang="en-US" sz="1100"/>
          </a:p>
        </p:txBody>
      </p:sp>
      <p:sp>
        <p:nvSpPr>
          <p:cNvPr id="7" name="Text 5"/>
          <p:cNvSpPr/>
          <p:nvPr/>
        </p:nvSpPr>
        <p:spPr>
          <a:xfrm>
            <a:off x="893376" y="2763122"/>
            <a:ext cx="398395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 → Male</a:t>
            </a:r>
            <a:endParaRPr lang="en-US" sz="1100"/>
          </a:p>
        </p:txBody>
      </p:sp>
      <p:sp>
        <p:nvSpPr>
          <p:cNvPr id="8" name="Shape 6"/>
          <p:cNvSpPr/>
          <p:nvPr/>
        </p:nvSpPr>
        <p:spPr>
          <a:xfrm>
            <a:off x="5165458" y="2038627"/>
            <a:ext cx="4279702" cy="1643420"/>
          </a:xfrm>
          <a:prstGeom prst="roundRect">
            <a:avLst>
              <a:gd name="adj" fmla="val 358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313333" y="2186502"/>
            <a:ext cx="1764268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Chest Pain Type</a:t>
            </a:r>
            <a:endParaRPr lang="en-US" sz="1350"/>
          </a:p>
        </p:txBody>
      </p:sp>
      <p:sp>
        <p:nvSpPr>
          <p:cNvPr id="10" name="Text 8"/>
          <p:cNvSpPr/>
          <p:nvPr/>
        </p:nvSpPr>
        <p:spPr>
          <a:xfrm>
            <a:off x="5313333" y="2489754"/>
            <a:ext cx="398395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 → Typical angina</a:t>
            </a:r>
            <a:endParaRPr lang="en-US" sz="1100"/>
          </a:p>
        </p:txBody>
      </p:sp>
      <p:sp>
        <p:nvSpPr>
          <p:cNvPr id="11" name="Text 9"/>
          <p:cNvSpPr/>
          <p:nvPr/>
        </p:nvSpPr>
        <p:spPr>
          <a:xfrm>
            <a:off x="5313333" y="2763122"/>
            <a:ext cx="398395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 → Atypical angina</a:t>
            </a:r>
            <a:endParaRPr lang="en-US" sz="1100"/>
          </a:p>
        </p:txBody>
      </p:sp>
      <p:sp>
        <p:nvSpPr>
          <p:cNvPr id="12" name="Text 10"/>
          <p:cNvSpPr/>
          <p:nvPr/>
        </p:nvSpPr>
        <p:spPr>
          <a:xfrm>
            <a:off x="5313333" y="3036489"/>
            <a:ext cx="398395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 → Non-anginal pain</a:t>
            </a:r>
            <a:endParaRPr lang="en-US" sz="1100"/>
          </a:p>
        </p:txBody>
      </p:sp>
      <p:sp>
        <p:nvSpPr>
          <p:cNvPr id="13" name="Text 11"/>
          <p:cNvSpPr/>
          <p:nvPr/>
        </p:nvSpPr>
        <p:spPr>
          <a:xfrm>
            <a:off x="5313333" y="3309857"/>
            <a:ext cx="398395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 → Asymptomatic</a:t>
            </a:r>
            <a:endParaRPr lang="en-US" sz="1100"/>
          </a:p>
        </p:txBody>
      </p:sp>
      <p:sp>
        <p:nvSpPr>
          <p:cNvPr id="14" name="Shape 12"/>
          <p:cNvSpPr/>
          <p:nvPr/>
        </p:nvSpPr>
        <p:spPr>
          <a:xfrm>
            <a:off x="9585415" y="2038627"/>
            <a:ext cx="4279702" cy="1643420"/>
          </a:xfrm>
          <a:prstGeom prst="roundRect">
            <a:avLst>
              <a:gd name="adj" fmla="val 358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733291" y="2186502"/>
            <a:ext cx="2232898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Resting ECG Results</a:t>
            </a:r>
            <a:endParaRPr lang="en-US" sz="1350"/>
          </a:p>
        </p:txBody>
      </p:sp>
      <p:sp>
        <p:nvSpPr>
          <p:cNvPr id="16" name="Text 14"/>
          <p:cNvSpPr/>
          <p:nvPr/>
        </p:nvSpPr>
        <p:spPr>
          <a:xfrm>
            <a:off x="9733291" y="2489754"/>
            <a:ext cx="398395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 → Normal</a:t>
            </a:r>
            <a:endParaRPr lang="en-US" sz="1100"/>
          </a:p>
        </p:txBody>
      </p:sp>
      <p:sp>
        <p:nvSpPr>
          <p:cNvPr id="17" name="Text 15"/>
          <p:cNvSpPr/>
          <p:nvPr/>
        </p:nvSpPr>
        <p:spPr>
          <a:xfrm>
            <a:off x="9733291" y="2763122"/>
            <a:ext cx="398395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 → ST-T wave abnormality</a:t>
            </a:r>
            <a:endParaRPr lang="en-US" sz="1100"/>
          </a:p>
        </p:txBody>
      </p:sp>
      <p:sp>
        <p:nvSpPr>
          <p:cNvPr id="18" name="Text 16"/>
          <p:cNvSpPr/>
          <p:nvPr/>
        </p:nvSpPr>
        <p:spPr>
          <a:xfrm>
            <a:off x="9733291" y="3036489"/>
            <a:ext cx="398395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 → Left ventricular hypertrophy</a:t>
            </a:r>
            <a:endParaRPr lang="en-US" sz="1100"/>
          </a:p>
        </p:txBody>
      </p:sp>
      <p:sp>
        <p:nvSpPr>
          <p:cNvPr id="19" name="Shape 17"/>
          <p:cNvSpPr/>
          <p:nvPr/>
        </p:nvSpPr>
        <p:spPr>
          <a:xfrm>
            <a:off x="745501" y="3829972"/>
            <a:ext cx="4279702" cy="1385292"/>
          </a:xfrm>
          <a:prstGeom prst="roundRect">
            <a:avLst>
              <a:gd name="adj" fmla="val 4253"/>
            </a:avLst>
          </a:prstGeom>
          <a:solidFill>
            <a:srgbClr val="FFFFFF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900996" y="3995300"/>
            <a:ext cx="2452092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Slope of Peak Exercise</a:t>
            </a:r>
            <a:endParaRPr lang="en-US" sz="1350"/>
          </a:p>
        </p:txBody>
      </p:sp>
      <p:sp>
        <p:nvSpPr>
          <p:cNvPr id="21" name="Text 19"/>
          <p:cNvSpPr/>
          <p:nvPr/>
        </p:nvSpPr>
        <p:spPr>
          <a:xfrm>
            <a:off x="900996" y="4298552"/>
            <a:ext cx="396871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 → Sloping Up</a:t>
            </a:r>
            <a:endParaRPr lang="en-US" sz="1100"/>
          </a:p>
        </p:txBody>
      </p:sp>
      <p:sp>
        <p:nvSpPr>
          <p:cNvPr id="22" name="Text 20"/>
          <p:cNvSpPr/>
          <p:nvPr/>
        </p:nvSpPr>
        <p:spPr>
          <a:xfrm>
            <a:off x="900996" y="4571919"/>
            <a:ext cx="396871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 → Flat</a:t>
            </a:r>
            <a:endParaRPr lang="en-US" sz="1100"/>
          </a:p>
        </p:txBody>
      </p:sp>
      <p:sp>
        <p:nvSpPr>
          <p:cNvPr id="23" name="Text 21"/>
          <p:cNvSpPr/>
          <p:nvPr/>
        </p:nvSpPr>
        <p:spPr>
          <a:xfrm>
            <a:off x="900996" y="4845287"/>
            <a:ext cx="396871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 → Sloping Down</a:t>
            </a:r>
            <a:endParaRPr lang="en-US" sz="1100"/>
          </a:p>
        </p:txBody>
      </p:sp>
      <p:sp>
        <p:nvSpPr>
          <p:cNvPr id="24" name="Shape 22"/>
          <p:cNvSpPr/>
          <p:nvPr/>
        </p:nvSpPr>
        <p:spPr>
          <a:xfrm>
            <a:off x="5165458" y="3829972"/>
            <a:ext cx="4279702" cy="1385292"/>
          </a:xfrm>
          <a:prstGeom prst="roundRect">
            <a:avLst>
              <a:gd name="adj" fmla="val 4253"/>
            </a:avLst>
          </a:prstGeom>
          <a:solidFill>
            <a:srgbClr val="FFFFFF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5320953" y="3995300"/>
            <a:ext cx="3082528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Major Vessels (Fluoroscopy)</a:t>
            </a:r>
            <a:endParaRPr lang="en-US" sz="1350"/>
          </a:p>
        </p:txBody>
      </p:sp>
      <p:sp>
        <p:nvSpPr>
          <p:cNvPr id="26" name="Text 24"/>
          <p:cNvSpPr/>
          <p:nvPr/>
        </p:nvSpPr>
        <p:spPr>
          <a:xfrm>
            <a:off x="5320953" y="4298552"/>
            <a:ext cx="3968710" cy="44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Values range 0–3 representing actual count of vessels colored by fluoroscopy</a:t>
            </a:r>
            <a:endParaRPr lang="en-US" sz="1100"/>
          </a:p>
        </p:txBody>
      </p:sp>
      <p:sp>
        <p:nvSpPr>
          <p:cNvPr id="27" name="Shape 25"/>
          <p:cNvSpPr/>
          <p:nvPr/>
        </p:nvSpPr>
        <p:spPr>
          <a:xfrm>
            <a:off x="9585415" y="3829972"/>
            <a:ext cx="4279702" cy="1385292"/>
          </a:xfrm>
          <a:prstGeom prst="roundRect">
            <a:avLst>
              <a:gd name="adj" fmla="val 4253"/>
            </a:avLst>
          </a:prstGeom>
          <a:solidFill>
            <a:srgbClr val="FFFFFF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9740911" y="3995300"/>
            <a:ext cx="1753553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Thal</a:t>
            </a:r>
            <a:endParaRPr lang="en-US" sz="1350"/>
          </a:p>
        </p:txBody>
      </p:sp>
      <p:sp>
        <p:nvSpPr>
          <p:cNvPr id="29" name="Text 27"/>
          <p:cNvSpPr/>
          <p:nvPr/>
        </p:nvSpPr>
        <p:spPr>
          <a:xfrm>
            <a:off x="9740911" y="4298552"/>
            <a:ext cx="396871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 → Normal</a:t>
            </a:r>
            <a:endParaRPr lang="en-US" sz="1100"/>
          </a:p>
        </p:txBody>
      </p:sp>
      <p:sp>
        <p:nvSpPr>
          <p:cNvPr id="30" name="Text 28"/>
          <p:cNvSpPr/>
          <p:nvPr/>
        </p:nvSpPr>
        <p:spPr>
          <a:xfrm>
            <a:off x="9740911" y="4571919"/>
            <a:ext cx="396871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 → Fixed defect</a:t>
            </a:r>
            <a:endParaRPr lang="en-US" sz="1100"/>
          </a:p>
        </p:txBody>
      </p:sp>
      <p:sp>
        <p:nvSpPr>
          <p:cNvPr id="31" name="Text 29"/>
          <p:cNvSpPr/>
          <p:nvPr/>
        </p:nvSpPr>
        <p:spPr>
          <a:xfrm>
            <a:off x="9740911" y="4845287"/>
            <a:ext cx="3968710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 → Reversible defect</a:t>
            </a:r>
            <a:endParaRPr lang="en-US" sz="1100"/>
          </a:p>
        </p:txBody>
      </p:sp>
      <p:sp>
        <p:nvSpPr>
          <p:cNvPr id="32" name="Shape 30"/>
          <p:cNvSpPr/>
          <p:nvPr/>
        </p:nvSpPr>
        <p:spPr>
          <a:xfrm>
            <a:off x="745501" y="5382854"/>
            <a:ext cx="6489740" cy="1951792"/>
          </a:xfrm>
          <a:prstGeom prst="roundRect">
            <a:avLst>
              <a:gd name="adj" fmla="val 301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93376" y="5530730"/>
            <a:ext cx="3847386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Continuous Variable Normalization</a:t>
            </a:r>
            <a:endParaRPr lang="en-US" sz="1350"/>
          </a:p>
        </p:txBody>
      </p:sp>
      <p:sp>
        <p:nvSpPr>
          <p:cNvPr id="34" name="Text 32"/>
          <p:cNvSpPr/>
          <p:nvPr/>
        </p:nvSpPr>
        <p:spPr>
          <a:xfrm>
            <a:off x="893376" y="5833982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 → normalized (Z-score and Min–Max scaling)</a:t>
            </a:r>
            <a:endParaRPr lang="en-US" sz="1100"/>
          </a:p>
        </p:txBody>
      </p:sp>
      <p:sp>
        <p:nvSpPr>
          <p:cNvPr id="35" name="Text 33"/>
          <p:cNvSpPr/>
          <p:nvPr/>
        </p:nvSpPr>
        <p:spPr>
          <a:xfrm>
            <a:off x="893376" y="6107349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Resting blood pressure → normalized</a:t>
            </a:r>
            <a:endParaRPr lang="en-US" sz="1100"/>
          </a:p>
        </p:txBody>
      </p:sp>
      <p:sp>
        <p:nvSpPr>
          <p:cNvPr id="36" name="Text 34"/>
          <p:cNvSpPr/>
          <p:nvPr/>
        </p:nvSpPr>
        <p:spPr>
          <a:xfrm>
            <a:off x="893376" y="6380717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Cholesterol → normalized</a:t>
            </a:r>
            <a:endParaRPr lang="en-US" sz="1100"/>
          </a:p>
        </p:txBody>
      </p:sp>
      <p:sp>
        <p:nvSpPr>
          <p:cNvPr id="37" name="Text 35"/>
          <p:cNvSpPr/>
          <p:nvPr/>
        </p:nvSpPr>
        <p:spPr>
          <a:xfrm>
            <a:off x="893376" y="6654084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Maximum heart rate → normalized</a:t>
            </a:r>
            <a:endParaRPr lang="en-US" sz="1100"/>
          </a:p>
        </p:txBody>
      </p:sp>
      <p:sp>
        <p:nvSpPr>
          <p:cNvPr id="38" name="Text 36"/>
          <p:cNvSpPr/>
          <p:nvPr/>
        </p:nvSpPr>
        <p:spPr>
          <a:xfrm>
            <a:off x="893376" y="6927452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Oldpeak (ST depression) → normalized</a:t>
            </a:r>
            <a:endParaRPr lang="en-US" sz="1100"/>
          </a:p>
        </p:txBody>
      </p:sp>
      <p:sp>
        <p:nvSpPr>
          <p:cNvPr id="39" name="Shape 37"/>
          <p:cNvSpPr/>
          <p:nvPr/>
        </p:nvSpPr>
        <p:spPr>
          <a:xfrm>
            <a:off x="7375496" y="5382854"/>
            <a:ext cx="6489740" cy="1951792"/>
          </a:xfrm>
          <a:prstGeom prst="roundRect">
            <a:avLst>
              <a:gd name="adj" fmla="val 301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7523371" y="5530730"/>
            <a:ext cx="1890236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Derived Features</a:t>
            </a:r>
            <a:endParaRPr lang="en-US" sz="1350"/>
          </a:p>
        </p:txBody>
      </p:sp>
      <p:sp>
        <p:nvSpPr>
          <p:cNvPr id="41" name="Text 39"/>
          <p:cNvSpPr/>
          <p:nvPr/>
        </p:nvSpPr>
        <p:spPr>
          <a:xfrm>
            <a:off x="7523371" y="5833982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 bins → grouped into ranges (20–29, 30–39, …)</a:t>
            </a:r>
            <a:endParaRPr lang="en-US" sz="1100"/>
          </a:p>
        </p:txBody>
      </p:sp>
      <p:sp>
        <p:nvSpPr>
          <p:cNvPr id="42" name="Text 40"/>
          <p:cNvSpPr/>
          <p:nvPr/>
        </p:nvSpPr>
        <p:spPr>
          <a:xfrm>
            <a:off x="7523371" y="6107349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Cholesterol risk → Normal, Borderline, High</a:t>
            </a:r>
            <a:endParaRPr lang="en-US" sz="1100"/>
          </a:p>
        </p:txBody>
      </p:sp>
      <p:sp>
        <p:nvSpPr>
          <p:cNvPr id="43" name="Text 41"/>
          <p:cNvSpPr/>
          <p:nvPr/>
        </p:nvSpPr>
        <p:spPr>
          <a:xfrm>
            <a:off x="7523371" y="6380717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Blood pressure risk → Normal, Elevated, Hypertension</a:t>
            </a:r>
            <a:endParaRPr lang="en-US" sz="1100"/>
          </a:p>
        </p:txBody>
      </p:sp>
      <p:sp>
        <p:nvSpPr>
          <p:cNvPr id="44" name="Text 42"/>
          <p:cNvSpPr/>
          <p:nvPr/>
        </p:nvSpPr>
        <p:spPr>
          <a:xfrm>
            <a:off x="7523371" y="6654084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Interaction term → Age × Cholesterol</a:t>
            </a:r>
            <a:endParaRPr lang="en-US" sz="1100"/>
          </a:p>
        </p:txBody>
      </p:sp>
      <p:sp>
        <p:nvSpPr>
          <p:cNvPr id="45" name="Text 43"/>
          <p:cNvSpPr/>
          <p:nvPr/>
        </p:nvSpPr>
        <p:spPr>
          <a:xfrm>
            <a:off x="7523371" y="6962456"/>
            <a:ext cx="6193988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endParaRPr lang="en-US" sz="1100"/>
          </a:p>
        </p:txBody>
      </p:sp>
      <p:sp>
        <p:nvSpPr>
          <p:cNvPr id="46" name="Text 44"/>
          <p:cNvSpPr/>
          <p:nvPr/>
        </p:nvSpPr>
        <p:spPr>
          <a:xfrm>
            <a:off x="755333" y="7200900"/>
            <a:ext cx="3507224" cy="438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endParaRPr lang="en-US" sz="275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4739D3D-6257-FB13-7D8B-582244D60A1A}"/>
              </a:ext>
            </a:extLst>
          </p:cNvPr>
          <p:cNvSpPr/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4502"/>
            <a:ext cx="8923615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03. Five Core Research Questions</a:t>
            </a:r>
            <a:endParaRPr lang="en-US" sz="3300"/>
          </a:p>
        </p:txBody>
      </p:sp>
      <p:sp>
        <p:nvSpPr>
          <p:cNvPr id="3" name="Shape 1"/>
          <p:cNvSpPr/>
          <p:nvPr/>
        </p:nvSpPr>
        <p:spPr>
          <a:xfrm>
            <a:off x="793790" y="1646277"/>
            <a:ext cx="13042821" cy="1025723"/>
          </a:xfrm>
          <a:prstGeom prst="roundRect">
            <a:avLst>
              <a:gd name="adj" fmla="val 6966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816650" y="1669137"/>
            <a:ext cx="680442" cy="980003"/>
          </a:xfrm>
          <a:prstGeom prst="roundRect">
            <a:avLst>
              <a:gd name="adj" fmla="val 6469"/>
            </a:avLst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25485" y="1999655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000"/>
          </a:p>
        </p:txBody>
      </p:sp>
      <p:sp>
        <p:nvSpPr>
          <p:cNvPr id="6" name="Text 4"/>
          <p:cNvSpPr/>
          <p:nvPr/>
        </p:nvSpPr>
        <p:spPr>
          <a:xfrm>
            <a:off x="1667113" y="1839158"/>
            <a:ext cx="338387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Age Distribution Analysis</a:t>
            </a:r>
            <a:endParaRPr lang="en-US" sz="1650"/>
          </a:p>
        </p:txBody>
      </p:sp>
      <p:sp>
        <p:nvSpPr>
          <p:cNvPr id="7" name="Text 5"/>
          <p:cNvSpPr/>
          <p:nvPr/>
        </p:nvSpPr>
        <p:spPr>
          <a:xfrm>
            <a:off x="1667113" y="2206943"/>
            <a:ext cx="1197661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How does age correlate with heart disease prevalence across different patient groups?</a:t>
            </a:r>
            <a:endParaRPr lang="en-US" sz="1300"/>
          </a:p>
        </p:txBody>
      </p:sp>
      <p:sp>
        <p:nvSpPr>
          <p:cNvPr id="8" name="Shape 6"/>
          <p:cNvSpPr/>
          <p:nvPr/>
        </p:nvSpPr>
        <p:spPr>
          <a:xfrm>
            <a:off x="793790" y="2842022"/>
            <a:ext cx="13042821" cy="1025723"/>
          </a:xfrm>
          <a:prstGeom prst="roundRect">
            <a:avLst>
              <a:gd name="adj" fmla="val 6966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816650" y="2864882"/>
            <a:ext cx="680442" cy="980003"/>
          </a:xfrm>
          <a:prstGeom prst="roundRect">
            <a:avLst>
              <a:gd name="adj" fmla="val 6469"/>
            </a:avLst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25485" y="3195399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000"/>
          </a:p>
        </p:txBody>
      </p:sp>
      <p:sp>
        <p:nvSpPr>
          <p:cNvPr id="11" name="Text 9"/>
          <p:cNvSpPr/>
          <p:nvPr/>
        </p:nvSpPr>
        <p:spPr>
          <a:xfrm>
            <a:off x="1667113" y="3034903"/>
            <a:ext cx="260223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Gender Differences</a:t>
            </a:r>
            <a:endParaRPr lang="en-US" sz="1650"/>
          </a:p>
        </p:txBody>
      </p:sp>
      <p:sp>
        <p:nvSpPr>
          <p:cNvPr id="12" name="Text 10"/>
          <p:cNvSpPr/>
          <p:nvPr/>
        </p:nvSpPr>
        <p:spPr>
          <a:xfrm>
            <a:off x="1667113" y="3402687"/>
            <a:ext cx="1197661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What patterns emerge when comparing heart disease rates between male and female patients?</a:t>
            </a:r>
            <a:endParaRPr lang="en-US" sz="1300"/>
          </a:p>
        </p:txBody>
      </p:sp>
      <p:sp>
        <p:nvSpPr>
          <p:cNvPr id="13" name="Shape 11"/>
          <p:cNvSpPr/>
          <p:nvPr/>
        </p:nvSpPr>
        <p:spPr>
          <a:xfrm>
            <a:off x="793790" y="4037767"/>
            <a:ext cx="13042821" cy="1025723"/>
          </a:xfrm>
          <a:prstGeom prst="roundRect">
            <a:avLst>
              <a:gd name="adj" fmla="val 6966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816650" y="4060627"/>
            <a:ext cx="680442" cy="980003"/>
          </a:xfrm>
          <a:prstGeom prst="roundRect">
            <a:avLst>
              <a:gd name="adj" fmla="val 6469"/>
            </a:avLst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025485" y="4391144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000"/>
          </a:p>
        </p:txBody>
      </p:sp>
      <p:sp>
        <p:nvSpPr>
          <p:cNvPr id="16" name="Text 14"/>
          <p:cNvSpPr/>
          <p:nvPr/>
        </p:nvSpPr>
        <p:spPr>
          <a:xfrm>
            <a:off x="1667113" y="4230648"/>
            <a:ext cx="328041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Cholesterol Correlations</a:t>
            </a:r>
            <a:endParaRPr lang="en-US" sz="1650"/>
          </a:p>
        </p:txBody>
      </p:sp>
      <p:sp>
        <p:nvSpPr>
          <p:cNvPr id="17" name="Text 15"/>
          <p:cNvSpPr/>
          <p:nvPr/>
        </p:nvSpPr>
        <p:spPr>
          <a:xfrm>
            <a:off x="1667113" y="4598432"/>
            <a:ext cx="1197661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How do cholesterol levels relate to heart disease diagnosis and severity?</a:t>
            </a:r>
            <a:endParaRPr lang="en-US" sz="1300"/>
          </a:p>
        </p:txBody>
      </p:sp>
      <p:sp>
        <p:nvSpPr>
          <p:cNvPr id="18" name="Shape 16"/>
          <p:cNvSpPr/>
          <p:nvPr/>
        </p:nvSpPr>
        <p:spPr>
          <a:xfrm>
            <a:off x="793790" y="5233511"/>
            <a:ext cx="13042821" cy="1025723"/>
          </a:xfrm>
          <a:prstGeom prst="roundRect">
            <a:avLst>
              <a:gd name="adj" fmla="val 6966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816650" y="5256371"/>
            <a:ext cx="680442" cy="980003"/>
          </a:xfrm>
          <a:prstGeom prst="roundRect">
            <a:avLst>
              <a:gd name="adj" fmla="val 6469"/>
            </a:avLst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1025485" y="5586889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000"/>
          </a:p>
        </p:txBody>
      </p:sp>
      <p:sp>
        <p:nvSpPr>
          <p:cNvPr id="21" name="Text 19"/>
          <p:cNvSpPr/>
          <p:nvPr/>
        </p:nvSpPr>
        <p:spPr>
          <a:xfrm>
            <a:off x="1667113" y="5426393"/>
            <a:ext cx="389763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Blood Pressure Relationships</a:t>
            </a:r>
            <a:endParaRPr lang="en-US" sz="1650"/>
          </a:p>
        </p:txBody>
      </p:sp>
      <p:sp>
        <p:nvSpPr>
          <p:cNvPr id="22" name="Text 20"/>
          <p:cNvSpPr/>
          <p:nvPr/>
        </p:nvSpPr>
        <p:spPr>
          <a:xfrm>
            <a:off x="1667113" y="5794177"/>
            <a:ext cx="1197661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What role does blood pressure play in predicting cardiovascular disease outcomes?</a:t>
            </a:r>
            <a:endParaRPr lang="en-US" sz="1300"/>
          </a:p>
        </p:txBody>
      </p:sp>
      <p:sp>
        <p:nvSpPr>
          <p:cNvPr id="23" name="Shape 21"/>
          <p:cNvSpPr/>
          <p:nvPr/>
        </p:nvSpPr>
        <p:spPr>
          <a:xfrm>
            <a:off x="793790" y="6429256"/>
            <a:ext cx="13042821" cy="1025723"/>
          </a:xfrm>
          <a:prstGeom prst="roundRect">
            <a:avLst>
              <a:gd name="adj" fmla="val 6966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816650" y="6452116"/>
            <a:ext cx="680442" cy="980003"/>
          </a:xfrm>
          <a:prstGeom prst="roundRect">
            <a:avLst>
              <a:gd name="adj" fmla="val 6469"/>
            </a:avLst>
          </a:prstGeom>
          <a:solidFill>
            <a:srgbClr val="D6F5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025485" y="6782633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</a:t>
            </a:r>
            <a:endParaRPr lang="en-US" sz="2000"/>
          </a:p>
        </p:txBody>
      </p:sp>
      <p:sp>
        <p:nvSpPr>
          <p:cNvPr id="26" name="Text 24"/>
          <p:cNvSpPr/>
          <p:nvPr/>
        </p:nvSpPr>
        <p:spPr>
          <a:xfrm>
            <a:off x="1667113" y="6622137"/>
            <a:ext cx="3393043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Multivariate Risk Factors</a:t>
            </a:r>
            <a:endParaRPr lang="en-US" sz="1650"/>
          </a:p>
        </p:txBody>
      </p:sp>
      <p:sp>
        <p:nvSpPr>
          <p:cNvPr id="27" name="Text 25"/>
          <p:cNvSpPr/>
          <p:nvPr/>
        </p:nvSpPr>
        <p:spPr>
          <a:xfrm>
            <a:off x="1667113" y="6989921"/>
            <a:ext cx="1197661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How do multiple health metrics interact to influence overall heart disease risk?</a:t>
            </a:r>
            <a:endParaRPr lang="en-US" sz="13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1F5DE9-76CA-6332-2A26-2261C216FC8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07383"/>
            <a:ext cx="13042821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Q1: What is the distribution of heart disease across different age groups?</a:t>
            </a:r>
            <a:endParaRPr lang="en-US" sz="3750"/>
          </a:p>
        </p:txBody>
      </p:sp>
      <p:sp>
        <p:nvSpPr>
          <p:cNvPr id="5" name="Text 2"/>
          <p:cNvSpPr/>
          <p:nvPr/>
        </p:nvSpPr>
        <p:spPr>
          <a:xfrm>
            <a:off x="9897106" y="2349094"/>
            <a:ext cx="3695896" cy="3032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5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Bar chart that shows the number of cases for each age group</a:t>
            </a:r>
            <a:endParaRPr lang="en-US" dirty="0"/>
          </a:p>
          <a:p>
            <a:pPr>
              <a:lnSpc>
                <a:spcPts val="2400"/>
              </a:lnSpc>
            </a:pPr>
            <a:endParaRPr lang="en-US" sz="1500" dirty="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ts val="2400"/>
              </a:lnSpc>
            </a:pPr>
            <a:r>
              <a:rPr lang="en-US" sz="15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Identifies the age groups that have the highest and lowest number of heart </a:t>
            </a:r>
            <a:r>
              <a:rPr lang="en-US" sz="150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disease</a:t>
            </a:r>
            <a:r>
              <a:rPr lang="en-US" sz="15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 patients</a:t>
            </a:r>
          </a:p>
          <a:p>
            <a:pPr>
              <a:lnSpc>
                <a:spcPts val="2400"/>
              </a:lnSpc>
            </a:pPr>
            <a:endParaRPr lang="en-US" sz="150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ts val="2400"/>
              </a:lnSpc>
            </a:pPr>
            <a:r>
              <a:rPr lang="en-US" sz="15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0 – Female</a:t>
            </a:r>
            <a:endParaRPr lang="en-US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ts val="2400"/>
              </a:lnSpc>
            </a:pPr>
            <a:r>
              <a:rPr lang="en-US" sz="15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1 - Male</a:t>
            </a:r>
          </a:p>
          <a:p>
            <a:pPr marL="285750" indent="-285750">
              <a:lnSpc>
                <a:spcPts val="2400"/>
              </a:lnSpc>
              <a:buFont typeface="Calibri"/>
              <a:buChar char="-"/>
            </a:pPr>
            <a:endParaRPr lang="en-US" sz="150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endParaRPr lang="en-US" sz="1500">
              <a:solidFill>
                <a:srgbClr val="333F70"/>
              </a:solidFill>
              <a:latin typeface="Open Sans"/>
              <a:ea typeface="+mn-lt"/>
              <a:cs typeface="+mn-lt"/>
            </a:endParaRPr>
          </a:p>
          <a:p>
            <a:endParaRPr lang="en-US" sz="1500" dirty="0">
              <a:solidFill>
                <a:srgbClr val="333F70"/>
              </a:solidFill>
              <a:latin typeface="Open Sans"/>
              <a:ea typeface="Calibri" panose="020F0502020204030204"/>
              <a:cs typeface="Calibri" panose="020F0502020204030204"/>
            </a:endParaRPr>
          </a:p>
          <a:p>
            <a:endParaRPr lang="en-US" sz="1500">
              <a:solidFill>
                <a:srgbClr val="333F7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ts val="2400"/>
              </a:lnSpc>
            </a:pPr>
            <a:endParaRPr lang="en-US" sz="150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ts val="2400"/>
              </a:lnSpc>
            </a:pPr>
            <a:endParaRPr lang="en-US" sz="150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ts val="2400"/>
              </a:lnSpc>
            </a:pPr>
            <a:endParaRPr lang="en-US" sz="150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B0B208-0005-F946-8E80-53396E53CB9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D407EC0-212D-0DB1-C288-0F421B0C0B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57" r="1682"/>
          <a:stretch>
            <a:fillRect/>
          </a:stretch>
        </p:blipFill>
        <p:spPr>
          <a:xfrm>
            <a:off x="793790" y="2060977"/>
            <a:ext cx="8769346" cy="53973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5144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Q2: Is there a significant difference in heart disease prevalence between genders?</a:t>
            </a:r>
            <a:endParaRPr lang="en-US" sz="3550"/>
          </a:p>
        </p:txBody>
      </p:sp>
      <p:sp>
        <p:nvSpPr>
          <p:cNvPr id="4" name="Text 2"/>
          <p:cNvSpPr/>
          <p:nvPr/>
        </p:nvSpPr>
        <p:spPr>
          <a:xfrm>
            <a:off x="1128120" y="2240251"/>
            <a:ext cx="3674038" cy="3976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4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Bar chart comparing female and male proportions side by side</a:t>
            </a:r>
            <a:endParaRPr lang="en-US" dirty="0"/>
          </a:p>
          <a:p>
            <a:pPr>
              <a:lnSpc>
                <a:spcPts val="2250"/>
              </a:lnSpc>
            </a:pPr>
            <a:endParaRPr lang="en-US" sz="1400" dirty="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ts val="2250"/>
              </a:lnSpc>
            </a:pPr>
            <a:r>
              <a:rPr lang="en-US" sz="14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Examines the differences in heart disease rates between both men and women; can be used and applied in discovering risk patterns that have to do with gender</a:t>
            </a:r>
          </a:p>
          <a:p>
            <a:pPr marL="285750" indent="-285750">
              <a:lnSpc>
                <a:spcPts val="2250"/>
              </a:lnSpc>
              <a:buFont typeface="Calibri"/>
              <a:buChar char="-"/>
            </a:pPr>
            <a:endParaRPr lang="en-US" sz="140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ts val="2250"/>
              </a:lnSpc>
            </a:pPr>
            <a:endParaRPr lang="en-US" sz="1400" dirty="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136" y="2240753"/>
            <a:ext cx="8785878" cy="491000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4B79AB9-F9D6-94EB-1318-86D48086C57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5828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Q3: How does cholesterol level correlate with heart disease diagnosis?</a:t>
            </a:r>
            <a:endParaRPr lang="en-US" sz="355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76" y="2055895"/>
            <a:ext cx="8986679" cy="5257229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9563895" y="2465513"/>
            <a:ext cx="3625157" cy="3733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sz="16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Boxplot displaying cholesterol levels for people with and without heart disease diagnoses. Includes quartile ranges and outliers of the data.</a:t>
            </a:r>
          </a:p>
          <a:p>
            <a:pPr>
              <a:lnSpc>
                <a:spcPts val="2250"/>
              </a:lnSpc>
            </a:pPr>
            <a:endParaRPr lang="en-US" sz="1600" dirty="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ts val="2250"/>
              </a:lnSpc>
            </a:pPr>
            <a:r>
              <a:rPr lang="en-US" sz="16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Investigates whether or not </a:t>
            </a:r>
            <a:r>
              <a:rPr lang="en-US" sz="1600" dirty="0" err="1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cholestorol</a:t>
            </a:r>
            <a:r>
              <a:rPr lang="en-US" sz="16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 levels can change depending on the individual's heart disease status. </a:t>
            </a:r>
            <a:endParaRPr lang="en-US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ts val="2250"/>
              </a:lnSpc>
            </a:pPr>
            <a:endParaRPr lang="en-US" sz="1600" dirty="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  <a:p>
            <a:pPr>
              <a:lnSpc>
                <a:spcPts val="2250"/>
              </a:lnSpc>
            </a:pPr>
            <a:endParaRPr lang="en-US" sz="1600" dirty="0">
              <a:solidFill>
                <a:srgbClr val="333F7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489EBE-086B-93B4-EFD2-D607F24215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5587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Q4: What is the relationship between resting blood pressure and heart disease?</a:t>
            </a:r>
            <a:endParaRPr lang="en-US" sz="3550"/>
          </a:p>
        </p:txBody>
      </p:sp>
      <p:sp>
        <p:nvSpPr>
          <p:cNvPr id="10" name="Text 8"/>
          <p:cNvSpPr/>
          <p:nvPr/>
        </p:nvSpPr>
        <p:spPr>
          <a:xfrm>
            <a:off x="1403524" y="7104798"/>
            <a:ext cx="11814630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250"/>
              </a:lnSpc>
            </a:pPr>
            <a:r>
              <a:rPr lang="en-US" sz="16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Boxplot showing </a:t>
            </a:r>
            <a:r>
              <a:rPr lang="en-US" sz="1600" err="1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Resting_bp</a:t>
            </a:r>
            <a:r>
              <a:rPr lang="en-US" sz="1600" dirty="0">
                <a:solidFill>
                  <a:srgbClr val="333F70"/>
                </a:solidFill>
                <a:latin typeface="Open Sans"/>
                <a:ea typeface="Open Sans"/>
                <a:cs typeface="Open Sans"/>
              </a:rPr>
              <a:t> distribution by target. Similarly to Question 4, it investigates whether or not resting blood pressure can change based on heart disease status.</a:t>
            </a:r>
            <a:endParaRPr lang="en-US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573" y="2055582"/>
            <a:ext cx="8421504" cy="471175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1C2FFD-0DC4-CF2A-6F11-2C4E1DF3A91B}"/>
              </a:ext>
            </a:extLst>
          </p:cNvPr>
          <p:cNvSpPr/>
          <p:nvPr/>
        </p:nvSpPr>
        <p:spPr>
          <a:xfrm>
            <a:off x="12581681" y="77922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0B4C5AF-BE38-0CA9-179F-0F8DFD5120E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34081" y="7944649"/>
            <a:ext cx="200242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13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User</dc:creator>
  <cp:revision>124</cp:revision>
  <dcterms:created xsi:type="dcterms:W3CDTF">2025-12-04T01:11:50Z</dcterms:created>
  <dcterms:modified xsi:type="dcterms:W3CDTF">2025-12-05T06:25:15Z</dcterms:modified>
</cp:coreProperties>
</file>

<file path=docProps/thumbnail.jpeg>
</file>